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2"/>
  </p:notesMasterIdLst>
  <p:sldIdLst>
    <p:sldId id="814" r:id="rId2"/>
    <p:sldId id="747" r:id="rId3"/>
    <p:sldId id="817" r:id="rId4"/>
    <p:sldId id="1569" r:id="rId5"/>
    <p:sldId id="1576" r:id="rId6"/>
    <p:sldId id="1577" r:id="rId7"/>
    <p:sldId id="1578" r:id="rId8"/>
    <p:sldId id="1579" r:id="rId9"/>
    <p:sldId id="751" r:id="rId10"/>
    <p:sldId id="1155" r:id="rId11"/>
    <p:sldId id="1172" r:id="rId12"/>
    <p:sldId id="1580" r:id="rId13"/>
    <p:sldId id="1159" r:id="rId14"/>
    <p:sldId id="1169" r:id="rId15"/>
    <p:sldId id="1161" r:id="rId16"/>
    <p:sldId id="1162" r:id="rId17"/>
    <p:sldId id="1163" r:id="rId18"/>
    <p:sldId id="799" r:id="rId19"/>
    <p:sldId id="810" r:id="rId20"/>
    <p:sldId id="833" r:id="rId21"/>
    <p:sldId id="1153" r:id="rId22"/>
    <p:sldId id="1647" r:id="rId23"/>
    <p:sldId id="1723" r:id="rId24"/>
    <p:sldId id="1534" r:id="rId25"/>
    <p:sldId id="1544" r:id="rId26"/>
    <p:sldId id="1543" r:id="rId27"/>
    <p:sldId id="1545" r:id="rId28"/>
    <p:sldId id="1154" r:id="rId29"/>
    <p:sldId id="934" r:id="rId30"/>
    <p:sldId id="929" r:id="rId31"/>
    <p:sldId id="832" r:id="rId32"/>
    <p:sldId id="930" r:id="rId33"/>
    <p:sldId id="1546" r:id="rId34"/>
    <p:sldId id="1547" r:id="rId35"/>
    <p:sldId id="1722" r:id="rId36"/>
    <p:sldId id="1203" r:id="rId37"/>
    <p:sldId id="1204" r:id="rId38"/>
    <p:sldId id="1581" r:id="rId39"/>
    <p:sldId id="1582" r:id="rId40"/>
    <p:sldId id="1583" r:id="rId41"/>
    <p:sldId id="1584" r:id="rId42"/>
    <p:sldId id="1585" r:id="rId43"/>
    <p:sldId id="1586" r:id="rId44"/>
    <p:sldId id="1587" r:id="rId45"/>
    <p:sldId id="1588" r:id="rId46"/>
    <p:sldId id="1589" r:id="rId47"/>
    <p:sldId id="1595" r:id="rId48"/>
    <p:sldId id="931" r:id="rId49"/>
    <p:sldId id="1218" r:id="rId50"/>
    <p:sldId id="933" r:id="rId51"/>
    <p:sldId id="1548" r:id="rId52"/>
    <p:sldId id="1549" r:id="rId53"/>
    <p:sldId id="1591" r:id="rId54"/>
    <p:sldId id="1592" r:id="rId55"/>
    <p:sldId id="813" r:id="rId56"/>
    <p:sldId id="1568" r:id="rId57"/>
    <p:sldId id="978" r:id="rId58"/>
    <p:sldId id="948" r:id="rId59"/>
    <p:sldId id="949" r:id="rId60"/>
    <p:sldId id="1593" r:id="rId61"/>
    <p:sldId id="950" r:id="rId62"/>
    <p:sldId id="1550" r:id="rId63"/>
    <p:sldId id="1551" r:id="rId64"/>
    <p:sldId id="1594" r:id="rId65"/>
    <p:sldId id="1264" r:id="rId66"/>
    <p:sldId id="1598" r:id="rId67"/>
    <p:sldId id="1602" r:id="rId68"/>
    <p:sldId id="1267" r:id="rId69"/>
    <p:sldId id="1596" r:id="rId70"/>
    <p:sldId id="1597" r:id="rId71"/>
    <p:sldId id="1599" r:id="rId72"/>
    <p:sldId id="1600" r:id="rId73"/>
    <p:sldId id="1281" r:id="rId74"/>
    <p:sldId id="983" r:id="rId75"/>
    <p:sldId id="834" r:id="rId76"/>
    <p:sldId id="1601" r:id="rId77"/>
    <p:sldId id="1603" r:id="rId78"/>
    <p:sldId id="1604" r:id="rId79"/>
    <p:sldId id="1302" r:id="rId80"/>
    <p:sldId id="1303" r:id="rId81"/>
    <p:sldId id="1310" r:id="rId82"/>
    <p:sldId id="1304" r:id="rId83"/>
    <p:sldId id="1309" r:id="rId84"/>
    <p:sldId id="1605" r:id="rId85"/>
    <p:sldId id="1606" r:id="rId86"/>
    <p:sldId id="1314" r:id="rId87"/>
    <p:sldId id="1315" r:id="rId88"/>
    <p:sldId id="1329" r:id="rId89"/>
    <p:sldId id="1608" r:id="rId90"/>
    <p:sldId id="1607" r:id="rId91"/>
    <p:sldId id="1609" r:id="rId92"/>
    <p:sldId id="1317" r:id="rId93"/>
    <p:sldId id="1005" r:id="rId94"/>
    <p:sldId id="1008" r:id="rId95"/>
    <p:sldId id="1009" r:id="rId96"/>
    <p:sldId id="1330" r:id="rId97"/>
    <p:sldId id="1014" r:id="rId98"/>
    <p:sldId id="1610" r:id="rId99"/>
    <p:sldId id="1611" r:id="rId100"/>
    <p:sldId id="1613" r:id="rId101"/>
    <p:sldId id="1614" r:id="rId102"/>
    <p:sldId id="1615" r:id="rId103"/>
    <p:sldId id="1616" r:id="rId104"/>
    <p:sldId id="1617" r:id="rId105"/>
    <p:sldId id="1618" r:id="rId106"/>
    <p:sldId id="1619" r:id="rId107"/>
    <p:sldId id="1620" r:id="rId108"/>
    <p:sldId id="1621" r:id="rId109"/>
    <p:sldId id="1622" r:id="rId110"/>
    <p:sldId id="1623" r:id="rId111"/>
    <p:sldId id="1624" r:id="rId112"/>
    <p:sldId id="1625" r:id="rId113"/>
    <p:sldId id="1626" r:id="rId114"/>
    <p:sldId id="1627" r:id="rId115"/>
    <p:sldId id="1628" r:id="rId116"/>
    <p:sldId id="1629" r:id="rId117"/>
    <p:sldId id="1630" r:id="rId118"/>
    <p:sldId id="1631" r:id="rId119"/>
    <p:sldId id="1644" r:id="rId120"/>
    <p:sldId id="1632" r:id="rId121"/>
    <p:sldId id="1633" r:id="rId122"/>
    <p:sldId id="1634" r:id="rId123"/>
    <p:sldId id="1635" r:id="rId124"/>
    <p:sldId id="1636" r:id="rId125"/>
    <p:sldId id="1637" r:id="rId126"/>
    <p:sldId id="1645" r:id="rId127"/>
    <p:sldId id="1646" r:id="rId128"/>
    <p:sldId id="1638" r:id="rId129"/>
    <p:sldId id="1639" r:id="rId130"/>
    <p:sldId id="1640" r:id="rId131"/>
    <p:sldId id="1641" r:id="rId132"/>
    <p:sldId id="1642" r:id="rId133"/>
    <p:sldId id="1643" r:id="rId134"/>
    <p:sldId id="1652" r:id="rId135"/>
    <p:sldId id="1654" r:id="rId136"/>
    <p:sldId id="1655" r:id="rId137"/>
    <p:sldId id="1661" r:id="rId138"/>
    <p:sldId id="1658" r:id="rId139"/>
    <p:sldId id="1659" r:id="rId140"/>
    <p:sldId id="1027" r:id="rId141"/>
    <p:sldId id="1041" r:id="rId142"/>
    <p:sldId id="1035" r:id="rId143"/>
    <p:sldId id="1662" r:id="rId144"/>
    <p:sldId id="1663" r:id="rId145"/>
    <p:sldId id="1664" r:id="rId146"/>
    <p:sldId id="1665" r:id="rId147"/>
    <p:sldId id="1675" r:id="rId148"/>
    <p:sldId id="1676" r:id="rId149"/>
    <p:sldId id="1677" r:id="rId150"/>
    <p:sldId id="1678" r:id="rId151"/>
    <p:sldId id="1679" r:id="rId152"/>
    <p:sldId id="1666" r:id="rId153"/>
    <p:sldId id="1667" r:id="rId154"/>
    <p:sldId id="1668" r:id="rId155"/>
    <p:sldId id="1669" r:id="rId156"/>
    <p:sldId id="1670" r:id="rId157"/>
    <p:sldId id="1671" r:id="rId158"/>
    <p:sldId id="1672" r:id="rId159"/>
    <p:sldId id="1673" r:id="rId160"/>
    <p:sldId id="1674" r:id="rId161"/>
    <p:sldId id="889" r:id="rId162"/>
    <p:sldId id="1088" r:id="rId163"/>
    <p:sldId id="1039" r:id="rId164"/>
    <p:sldId id="1445" r:id="rId165"/>
    <p:sldId id="1446" r:id="rId166"/>
    <p:sldId id="1040" r:id="rId167"/>
    <p:sldId id="1680" r:id="rId168"/>
    <p:sldId id="1681" r:id="rId169"/>
    <p:sldId id="1682" r:id="rId170"/>
    <p:sldId id="1683" r:id="rId171"/>
    <p:sldId id="1698" r:id="rId172"/>
    <p:sldId id="1699" r:id="rId173"/>
    <p:sldId id="1686" r:id="rId174"/>
    <p:sldId id="1687" r:id="rId175"/>
    <p:sldId id="1688" r:id="rId176"/>
    <p:sldId id="1689" r:id="rId177"/>
    <p:sldId id="1690" r:id="rId178"/>
    <p:sldId id="1692" r:id="rId179"/>
    <p:sldId id="1694" r:id="rId180"/>
    <p:sldId id="1695" r:id="rId181"/>
    <p:sldId id="1696" r:id="rId182"/>
    <p:sldId id="1697" r:id="rId183"/>
    <p:sldId id="1282" r:id="rId184"/>
    <p:sldId id="1090" r:id="rId185"/>
    <p:sldId id="1477" r:id="rId186"/>
    <p:sldId id="1724" r:id="rId187"/>
    <p:sldId id="1095" r:id="rId188"/>
    <p:sldId id="1700" r:id="rId189"/>
    <p:sldId id="1701" r:id="rId190"/>
    <p:sldId id="1118" r:id="rId191"/>
    <p:sldId id="1702" r:id="rId192"/>
    <p:sldId id="1703" r:id="rId193"/>
    <p:sldId id="1704" r:id="rId194"/>
    <p:sldId id="1719" r:id="rId195"/>
    <p:sldId id="1705" r:id="rId196"/>
    <p:sldId id="1706" r:id="rId197"/>
    <p:sldId id="1707" r:id="rId198"/>
    <p:sldId id="1708" r:id="rId199"/>
    <p:sldId id="1709" r:id="rId200"/>
    <p:sldId id="1710" r:id="rId201"/>
    <p:sldId id="1711" r:id="rId202"/>
    <p:sldId id="1720" r:id="rId203"/>
    <p:sldId id="1712" r:id="rId204"/>
    <p:sldId id="1713" r:id="rId205"/>
    <p:sldId id="1714" r:id="rId206"/>
    <p:sldId id="1721" r:id="rId207"/>
    <p:sldId id="1715" r:id="rId208"/>
    <p:sldId id="1716" r:id="rId209"/>
    <p:sldId id="1717" r:id="rId210"/>
    <p:sldId id="1718" r:id="rId211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2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544"/>
            <p14:sldId id="1543"/>
            <p14:sldId id="1545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546"/>
            <p14:sldId id="1547"/>
            <p14:sldId id="1722"/>
            <p14:sldId id="1203"/>
            <p14:sldId id="1204"/>
            <p14:sldId id="1581"/>
            <p14:sldId id="1582"/>
            <p14:sldId id="1583"/>
            <p14:sldId id="1584"/>
            <p14:sldId id="1585"/>
            <p14:sldId id="1586"/>
            <p14:sldId id="1587"/>
            <p14:sldId id="1588"/>
            <p14:sldId id="1589"/>
            <p14:sldId id="1595"/>
            <p14:sldId id="931"/>
            <p14:sldId id="1218"/>
            <p14:sldId id="933"/>
            <p14:sldId id="1548"/>
            <p14:sldId id="1549"/>
            <p14:sldId id="1591"/>
            <p14:sldId id="1592"/>
            <p14:sldId id="813"/>
            <p14:sldId id="1568"/>
            <p14:sldId id="978"/>
            <p14:sldId id="948"/>
            <p14:sldId id="949"/>
            <p14:sldId id="1593"/>
            <p14:sldId id="950"/>
            <p14:sldId id="1550"/>
            <p14:sldId id="1551"/>
            <p14:sldId id="1594"/>
            <p14:sldId id="1264"/>
            <p14:sldId id="1598"/>
            <p14:sldId id="1602"/>
            <p14:sldId id="1267"/>
            <p14:sldId id="1596"/>
            <p14:sldId id="1597"/>
            <p14:sldId id="1599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605"/>
            <p14:sldId id="1606"/>
            <p14:sldId id="1314"/>
            <p14:sldId id="1315"/>
            <p14:sldId id="1329"/>
            <p14:sldId id="1608"/>
            <p14:sldId id="1607"/>
            <p14:sldId id="1609"/>
            <p14:sldId id="1317"/>
            <p14:sldId id="1005"/>
            <p14:sldId id="1008"/>
            <p14:sldId id="1009"/>
            <p14:sldId id="1330"/>
            <p14:sldId id="1014"/>
            <p14:sldId id="1610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  <p14:sldId id="1624"/>
            <p14:sldId id="1625"/>
            <p14:sldId id="1626"/>
            <p14:sldId id="1627"/>
            <p14:sldId id="1628"/>
            <p14:sldId id="1629"/>
            <p14:sldId id="1630"/>
            <p14:sldId id="1631"/>
            <p14:sldId id="1644"/>
            <p14:sldId id="1632"/>
            <p14:sldId id="1633"/>
            <p14:sldId id="1634"/>
            <p14:sldId id="1635"/>
            <p14:sldId id="1636"/>
            <p14:sldId id="1637"/>
            <p14:sldId id="1645"/>
            <p14:sldId id="1646"/>
            <p14:sldId id="1638"/>
            <p14:sldId id="1639"/>
            <p14:sldId id="1640"/>
            <p14:sldId id="1641"/>
            <p14:sldId id="1642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662"/>
            <p14:sldId id="1663"/>
            <p14:sldId id="1664"/>
            <p14:sldId id="1665"/>
            <p14:sldId id="1675"/>
            <p14:sldId id="1676"/>
            <p14:sldId id="1677"/>
            <p14:sldId id="1678"/>
            <p14:sldId id="1679"/>
            <p14:sldId id="1666"/>
            <p14:sldId id="1667"/>
            <p14:sldId id="1668"/>
            <p14:sldId id="1669"/>
            <p14:sldId id="1670"/>
            <p14:sldId id="1671"/>
            <p14:sldId id="1672"/>
            <p14:sldId id="1673"/>
            <p14:sldId id="1674"/>
            <p14:sldId id="889"/>
            <p14:sldId id="1088"/>
            <p14:sldId id="1039"/>
            <p14:sldId id="1445"/>
            <p14:sldId id="1446"/>
            <p14:sldId id="1040"/>
            <p14:sldId id="1680"/>
            <p14:sldId id="1681"/>
            <p14:sldId id="1682"/>
            <p14:sldId id="1683"/>
            <p14:sldId id="1698"/>
            <p14:sldId id="1699"/>
            <p14:sldId id="1686"/>
            <p14:sldId id="1687"/>
            <p14:sldId id="1688"/>
            <p14:sldId id="1689"/>
            <p14:sldId id="1690"/>
            <p14:sldId id="1692"/>
            <p14:sldId id="1694"/>
            <p14:sldId id="1695"/>
            <p14:sldId id="1696"/>
            <p14:sldId id="1697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02"/>
            <p14:sldId id="1703"/>
            <p14:sldId id="1704"/>
            <p14:sldId id="1719"/>
            <p14:sldId id="1705"/>
            <p14:sldId id="1706"/>
            <p14:sldId id="1707"/>
            <p14:sldId id="1708"/>
            <p14:sldId id="1709"/>
            <p14:sldId id="1710"/>
            <p14:sldId id="1711"/>
            <p14:sldId id="1720"/>
            <p14:sldId id="1712"/>
            <p14:sldId id="1713"/>
            <p14:sldId id="1714"/>
            <p14:sldId id="1721"/>
            <p14:sldId id="1715"/>
            <p14:sldId id="1716"/>
            <p14:sldId id="1717"/>
            <p14:sldId id="1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04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9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04/05/2021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8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2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89203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Sale</a:t>
            </a:r>
            <a:endParaRPr lang="en-BE" sz="3200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4A98D856-8382-412A-9986-CD9E0E3CB2EF}"/>
              </a:ext>
            </a:extLst>
          </p:cNvPr>
          <p:cNvSpPr>
            <a:spLocks noGrp="1"/>
          </p:cNvSpPr>
          <p:nvPr/>
        </p:nvSpPr>
        <p:spPr>
          <a:xfrm>
            <a:off x="895928" y="5065442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35FF-8E6D-4225-9FD9-B318F4DBC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C8A2C6-1BE6-4F14-9D29-BD84EDA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827314"/>
            <a:ext cx="8466269" cy="19754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E1A34-C479-40B1-9D96-F38769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8" y="2802777"/>
            <a:ext cx="5191322" cy="338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D6F6D9-A018-445A-8B8F-75370F44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929" y="3134074"/>
            <a:ext cx="4169562" cy="37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57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623C-2101-4B26-AA32-ACE3EC28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1471"/>
            <a:ext cx="89439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14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E824A-28A6-4274-B763-87EE8EE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9535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904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02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737436" cy="30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718" y="3429000"/>
            <a:ext cx="2247900" cy="2208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A5F1D-7CBF-443B-AB84-348922054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3091"/>
            <a:ext cx="8667386" cy="587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C653C0-8932-432D-900E-7792F2BA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487448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0317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0778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6233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12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427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9042E-6E51-4665-B965-EA40675C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44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70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7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700F08-826D-4065-A9AD-427A7C417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1" y="827314"/>
            <a:ext cx="8448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98D9B-93AD-428B-9EB1-B870C14CA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532"/>
            <a:ext cx="7096754" cy="5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7623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8126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51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82C32-4C81-4E14-843F-FA1E86AE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126774"/>
            <a:ext cx="5470236" cy="47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A3B81-16EB-412A-A04D-A57B06A5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4300"/>
            <a:ext cx="8074891" cy="1850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70F54-4BD1-44BF-B0D1-C2846718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40" y="2664534"/>
            <a:ext cx="5647827" cy="3717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A49E39-7243-4127-B7A3-88AB143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321" y="3355039"/>
            <a:ext cx="5521077" cy="30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5DA9-9039-44F3-A30F-F266AD2C5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8225"/>
            <a:ext cx="84677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1A67-8DEA-4743-AAAB-71990D76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82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44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8BBC8-1EF5-4C63-BAD6-E514B5A7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3534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3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A4F20-465E-4078-9C6F-3FAC2DC1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9783051" cy="329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D1A58-07D8-4621-8EAF-36893079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6386C5-8445-4ACE-A21B-48A4B60D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61C7-47FD-4963-818B-07CA622F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910390-0BEF-4651-BE8D-A260DA8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0891-F5CC-48FF-B3F1-60840B51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654B-9E90-4782-B413-A848787C0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5154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Validated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032665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6C735B6-D9C7-48ED-A6D8-A435C34E18C2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905053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119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1BAA5-1280-4BBA-A99A-1B596B62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452EEA-E4FA-4D32-9424-4F0F0E4D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8" y="827314"/>
            <a:ext cx="6817963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94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FBC0A-460A-40A9-AF01-FD094A37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B2B64-9555-4FE6-99BE-F2555D3D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60127" cy="60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88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B9F9-4567-4F53-96AF-57D9A27D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37084"/>
            <a:ext cx="7448628" cy="602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72" y="827314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738" y="1717877"/>
            <a:ext cx="1730182" cy="803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ED4E2-5A68-42EE-B5AC-45241D6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871" y="2592656"/>
            <a:ext cx="1961819" cy="42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030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207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5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6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99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50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15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E1A-CA9A-4201-8199-D4EF3794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827314"/>
            <a:ext cx="4008137" cy="60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508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8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505"/>
            <a:ext cx="8124972" cy="53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4732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FC9A08-FD17-4193-AF1A-18C2EE14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4518891" cy="1388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5816"/>
            <a:ext cx="5033171" cy="453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69700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15797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Validated</a:t>
            </a:r>
            <a:r>
              <a:rPr lang="fr-BE" dirty="0"/>
              <a:t> » to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04808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0046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7AF19-1760-4357-A2C3-F8E8C8662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79109" cy="1769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7B28F-6FDB-4740-BA86-BFECA2503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308" y="1694382"/>
            <a:ext cx="6345317" cy="44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4DBF5A-2F46-4391-B500-33978E07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575" y="0"/>
            <a:ext cx="2257425" cy="445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703CB3-968D-49C6-8974-5151DE6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5470236" cy="13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CD5F1-27D9-4BFD-AB8E-377AA1F46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207710"/>
            <a:ext cx="5822516" cy="4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E7952-EA73-4552-8F88-BD5F1E80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3846"/>
            <a:ext cx="6723378" cy="6054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19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2F9EBE-30E1-403A-9325-7C198BEA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3085"/>
            <a:ext cx="6563538" cy="59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832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62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753D4-D995-4D04-99DF-3017F584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359034" cy="20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4"/>
            <a:ext cx="3761510" cy="16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39842"/>
            <a:ext cx="11240111" cy="24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314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CBC7F-CE2D-4DF2-A1D0-96C65F2E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9149"/>
            <a:ext cx="6046472" cy="1617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9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7443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DD2719-E500-45CC-A1D5-05A52CC0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8675"/>
            <a:ext cx="918210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3867150"/>
            <a:ext cx="9109792" cy="9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BCC4D-7F26-4E3E-BFD1-42647C75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9239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06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C8FC76-D9B4-436E-A7B7-4418A53D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27313"/>
            <a:ext cx="9092825" cy="5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422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0ACB-F099-48A4-863E-86A79032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94628"/>
            <a:ext cx="8001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1812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031DF-FD1E-44FE-BC8C-E6C37DCE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5" y="0"/>
            <a:ext cx="2428875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220541-94F0-4BB8-9C3E-492F6460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0652"/>
            <a:ext cx="6759864" cy="4210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D92F-2579-4391-9B4B-C1F9D69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92678"/>
            <a:ext cx="4426527" cy="14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8FF22-3116-4CBE-9113-D72FE967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1361"/>
            <a:ext cx="8745529" cy="59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968-F920-47C7-B717-4F450ED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870772"/>
            <a:ext cx="5409646" cy="135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CC91-3B35-4159-BBA4-F414D66B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67357"/>
            <a:ext cx="5428125" cy="1391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3A5CBB-0B82-4446-9D6F-E63D80BC3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704789"/>
            <a:ext cx="5412694" cy="1415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94F67-DC5D-4E12-B682-57A81A8E0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116396"/>
            <a:ext cx="5356435" cy="137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2404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9996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895005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Paid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5626976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45A4DE4-E78C-4415-8EBE-B0B08BBB0AEC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3069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397164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565236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686211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 ; Journal « Revenue » for Q1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 &amp;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4111]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Accounts</a:t>
                      </a:r>
                      <a:r>
                        <a:rPr lang="fr-BE" sz="1200" dirty="0"/>
                        <a:t>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Posted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r>
                        <a:rPr lang="fr-BE" sz="1200" dirty="0"/>
                        <a:t> [</a:t>
                      </a:r>
                      <a:r>
                        <a:rPr lang="fr-BE" sz="1200" dirty="0" err="1"/>
                        <a:t>Account</a:t>
                      </a:r>
                      <a:r>
                        <a:rPr lang="fr-BE" sz="1200" dirty="0"/>
                        <a:t> Move Lines : 4111 - 7011]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9107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6AA46-4E11-4A95-8DF8-17A4BA32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93" y="1595736"/>
            <a:ext cx="5717307" cy="5264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193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A3FA12-7E3B-46E8-921C-6EED82AF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66" y="827313"/>
            <a:ext cx="5443970" cy="16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FE7-2F8E-494A-9361-DC23131D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8791575" cy="45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50A75B-32AD-4E25-9416-A2D822B9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8181"/>
            <a:ext cx="6068828" cy="47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75F71-2070-4EC3-89E4-9A95C303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D9647-228E-4794-8A57-732D321D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4842164" cy="1579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FCFD4-9D53-41F5-AF7C-136B1A93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2406563"/>
            <a:ext cx="7174607" cy="4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05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DF4E4-DE2D-4121-95C6-5E264E9A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050" y="0"/>
            <a:ext cx="188595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AAABD-A7D1-49EC-BADD-665A09EE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93863"/>
            <a:ext cx="9229395" cy="5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2835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198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F994-DAF0-4D06-80B3-1888149E8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0"/>
            <a:ext cx="18764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D50F6-5158-4063-9C31-B4901CD7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255"/>
            <a:ext cx="94011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6083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68C71-547E-4988-9316-C9FF73775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409" y="0"/>
            <a:ext cx="1952625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2AC87A-9D46-4C16-96DB-4FE5B90C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639"/>
            <a:ext cx="7924800" cy="18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8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9" y="828675"/>
            <a:ext cx="49974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3B6B-D2B2-4373-AEE8-49EE961A8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0" y="0"/>
            <a:ext cx="154305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3935"/>
            <a:ext cx="11353800" cy="23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9375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5181E-8628-415E-8DE3-F7E07A65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827313"/>
            <a:ext cx="5347525" cy="23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30BAB-49DE-45DF-8A80-A06C3420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5890"/>
            <a:ext cx="11244264" cy="242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542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FACAE-7CBC-4143-9AEC-8B5E846A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785132"/>
            <a:ext cx="536257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C82A2-2E99-41BA-9952-A549651C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18071"/>
            <a:ext cx="11237538" cy="29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416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9D644-74D2-4B24-A343-25C0725F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4395"/>
            <a:ext cx="7623152" cy="4276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EE012-BDFF-420B-BA6F-A0C4C7C3E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62000"/>
            <a:ext cx="5476603" cy="1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8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B419-F2F0-427C-A5EB-A55D816DC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407"/>
            <a:ext cx="9229725" cy="49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58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89EA40-BF80-4421-B432-DCDDC3EA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467"/>
            <a:ext cx="11353800" cy="2457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79B91-5A52-4E3F-A040-CEAC80DD4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4"/>
            <a:ext cx="6362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8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F9CE-11CC-406B-B026-96F3904E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1100"/>
            <a:ext cx="610552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00ADF3-456D-4801-BB0C-35E3198E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84800"/>
            <a:ext cx="11187333" cy="29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79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AD92C-722F-48CE-8B9E-9767B9D73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8" y="4245841"/>
            <a:ext cx="8870373" cy="88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AE612-40A8-4C36-A46E-D129DB46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1" y="844344"/>
            <a:ext cx="895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1301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FCF43-F837-4670-B326-D517C4AA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86" y="827314"/>
            <a:ext cx="89535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23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7CB22-3717-4DDD-86FF-FDF3B55F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1737"/>
            <a:ext cx="8678265" cy="58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3E4D7-0E78-46FA-BA81-769338C5B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89878"/>
            <a:ext cx="801052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4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The basic State Diagram for « Sales »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207A1-AC81-4C44-9A77-DC534A61F696}"/>
              </a:ext>
            </a:extLst>
          </p:cNvPr>
          <p:cNvSpPr txBox="1"/>
          <p:nvPr/>
        </p:nvSpPr>
        <p:spPr>
          <a:xfrm>
            <a:off x="838200" y="5439618"/>
            <a:ext cx="789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</a:t>
            </a:r>
            <a:r>
              <a:rPr lang="fr-BE" dirty="0" err="1"/>
              <a:t>diagram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display the action </a:t>
            </a:r>
            <a:r>
              <a:rPr lang="fr-BE" dirty="0" err="1"/>
              <a:t>that</a:t>
            </a:r>
            <a:r>
              <a:rPr lang="fr-BE" dirty="0"/>
              <a:t> triggers the state transition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E49B5-7374-40E2-93E0-C2226700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325"/>
            <a:ext cx="11268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6923-D0A2-4EB3-91E1-6942B355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798"/>
            <a:ext cx="256222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77470-3D19-4FD0-AC7F-149DF731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88" y="1539798"/>
            <a:ext cx="2095500" cy="470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A8124-D5AD-4385-88B9-55C1BF61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9798"/>
            <a:ext cx="2400300" cy="3371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1B9551-891D-4532-B88C-FE0CE98AE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712" y="1539798"/>
            <a:ext cx="1988943" cy="35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E5F2-6A6E-462F-864C-0C1F4F55B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75" y="1381496"/>
            <a:ext cx="2115435" cy="453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B51C2-C56B-4801-A095-0437168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10" y="1381496"/>
            <a:ext cx="1962150" cy="2343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5BC323-B1CD-4DAE-8868-B065F73B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303" y="1381496"/>
            <a:ext cx="1962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3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9B926-5ED3-4366-BE7F-64965E50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14" y="178193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A9430-55FB-4F10-BA1B-C5880630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04" y="1781931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68540-4B72-42CB-B4E9-9E2D8BAAE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994" y="1781931"/>
            <a:ext cx="21240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A2B7C-1C6E-440F-BBB2-72B908A4BDF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2C136-AF9E-4F91-A067-290F53FD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02" y="1557704"/>
            <a:ext cx="1733550" cy="3867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8C7AF3-94D5-41A6-9E33-E7814389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56" y="1557704"/>
            <a:ext cx="1943100" cy="4333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5E57B-8A2A-43FE-93F1-8816C8EE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60" y="1558602"/>
            <a:ext cx="2047875" cy="471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07E0BF-AD45-443A-8DD8-9BB885E6F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3039" y="1557704"/>
            <a:ext cx="2143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64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131121" y="2028616"/>
            <a:ext cx="3389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520867" y="2028616"/>
            <a:ext cx="6832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The entities that record changes when performing “Sale” related operations</a:t>
            </a:r>
            <a:br>
              <a:rPr lang="en-GB" sz="1600" dirty="0"/>
            </a:br>
            <a:endParaRPr lang="en-GB" sz="1600" dirty="0"/>
          </a:p>
          <a:p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425075" y="1225690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977C9-E5E1-4AD0-BED4-6BDF040C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26089" cy="1677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30A28-833A-4C86-B801-CE09C904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46C918-FAF5-436E-8904-2BB44F5B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24" y="2505161"/>
            <a:ext cx="4864821" cy="43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7217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33874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12545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694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F320-55FF-4F2A-945F-0788BC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7DEA-B0AF-4DAC-9B04-AF42B1E7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0DB7C-29ED-4026-9230-8BB022D9D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808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AE5BE-12C5-48A4-8E55-ABCCB37C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677727" cy="1903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E03CD-F79C-434F-B87A-E253B45DE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7382937" cy="166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76689-E0B7-44DA-BBA1-1C40DC5B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90282"/>
            <a:ext cx="6310837" cy="43677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FC46-CEFA-4B49-9119-C4625D6A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699"/>
            <a:ext cx="9179678" cy="1997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61B566-5DB6-4802-AD20-2718E045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2" y="4783385"/>
            <a:ext cx="9224973" cy="1967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2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94DCB-ED1D-464A-9104-6AF4547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533"/>
            <a:ext cx="8902852" cy="4278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4AF9AE-6A8C-42B9-B51F-A0C7B9AF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8" y="827314"/>
            <a:ext cx="6809226" cy="164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8A5C77-22D1-4B59-9667-58A9C270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2439"/>
            <a:ext cx="9046029" cy="514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5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0D628-2EA7-4555-B9D6-C2F41B1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1" y="3269559"/>
            <a:ext cx="9531927" cy="2034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9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DAE81-FDF9-47F2-9920-E541B83B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0"/>
            <a:ext cx="2124075" cy="313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F6DC11-6692-446E-A1A1-305D9468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7" y="3201848"/>
            <a:ext cx="9140598" cy="19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B4926-95F1-441D-A54F-BF1129D4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450" y="0"/>
            <a:ext cx="1733550" cy="3867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A2613-D9F9-492C-8EA8-6E47B046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5392"/>
            <a:ext cx="8869218" cy="67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3AEE3D-1C12-40F5-8A1A-0AC959BEA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01971"/>
            <a:ext cx="904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66E63-755C-462D-AF27-16CEBA5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314"/>
            <a:ext cx="8496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5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5B91B-4505-4D05-A8BD-347C0F97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0" y="0"/>
            <a:ext cx="1943100" cy="433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63047-A431-4435-B057-291DE232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7866497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539C4-5C83-439E-AF2D-7B6E46AEA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489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52C0E-4C26-4000-9A93-5122912F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5478"/>
            <a:ext cx="8181975" cy="4705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EAC71-B164-47FF-92C3-6999CD56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29" y="5240305"/>
            <a:ext cx="4136571" cy="16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5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0B9A68-DA27-4446-AA61-83D4040E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780755"/>
            <a:ext cx="5063837" cy="1644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552C79-C3CA-4430-A2B7-39B54F46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467264"/>
            <a:ext cx="4830373" cy="43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83704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Customers</a:t>
            </a:r>
            <a:r>
              <a:rPr lang="fr-BE" dirty="0"/>
              <a:t>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becomes</a:t>
            </a:r>
            <a:r>
              <a:rPr lang="fr-BE" dirty="0"/>
              <a:t>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 or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Functionalities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C69D1-926D-4F4D-A98D-7A7CF2658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14905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Quotation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14611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Draft » To «  Quotation 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CBA4A71-0802-4789-A9F0-35C1A1803217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542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6055360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5939322" y="5937843"/>
            <a:ext cx="594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AB0305-E552-4E1C-B5BA-15FED2E80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6598E8-4C40-4E43-A4AC-5FCABFA77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0883"/>
            <a:ext cx="4738913" cy="4127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4DAE3-BD75-44A2-8EEB-F4FE48D09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827315"/>
            <a:ext cx="6016625" cy="1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38B6B-834B-4CB7-82F5-478E4546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86600" cy="160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3ECDF-C7BD-4217-B010-5ABC9B82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66" y="2437187"/>
            <a:ext cx="5127466" cy="4420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546AB-5ABE-409A-8F2B-2BDF708A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EDC7A4-2A25-4AAA-9496-2C0FD82F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483A3-56B3-4443-980E-0EA2A0BD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7226"/>
            <a:ext cx="7755913" cy="59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4E053-DF26-4B88-B39A-79E03F7E7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775" y="0"/>
            <a:ext cx="2562225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89C2F-8E6E-442D-94D2-15CCA880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278"/>
            <a:ext cx="81819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ED865-7B3D-4380-9CEC-4953473B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74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3029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Waiting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45418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Sale - </a:t>
            </a:r>
            <a:r>
              <a:rPr lang="fr-BE" dirty="0" err="1"/>
              <a:t>From</a:t>
            </a:r>
            <a:r>
              <a:rPr lang="fr-BE" dirty="0"/>
              <a:t> « Quotation » To «  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637A230-F724-4A5A-9313-4ECD464CE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16897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611418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519956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85DE0-B60A-4475-B731-426C27AE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5" y="0"/>
            <a:ext cx="25622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8A11D-07D7-4042-B052-8733CF7B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338" y="1"/>
            <a:ext cx="1830176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4A63-8155-41A8-B4B0-FF46952A7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7445"/>
            <a:ext cx="6904327" cy="1333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B20DB-1E46-4189-BFD6-FD86241E6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9" y="2220688"/>
            <a:ext cx="5338213" cy="46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5"/>
            <a:ext cx="7992248" cy="2315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DABEB5-3697-4062-A0C0-0F866BCF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73" y="3528525"/>
            <a:ext cx="6008128" cy="332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CEBB-C601-4506-A07F-06486CCB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6B699-60C8-49B9-97BC-03A9468E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7315"/>
            <a:ext cx="6652491" cy="1927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83CA61-C434-4B00-9D1E-B39FB695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43250"/>
            <a:ext cx="5345672" cy="36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5895-966C-4B64-900C-FF79FFC7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309"/>
            <a:ext cx="12192000" cy="23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753B5-EE9A-4406-9026-09B88C746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09986"/>
            <a:ext cx="7280564" cy="5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B098B-9D65-4926-93B8-58676766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462"/>
            <a:ext cx="80867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DFD4-E240-41D9-B6A1-4D97DAC0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4892"/>
            <a:ext cx="7939063" cy="59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(SUP01)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722B5-3511-47DA-BC8D-2F165CA16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59052-E018-4A97-8920-3C19CAC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0"/>
            <a:ext cx="1981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E672E-3F74-456B-8D92-5DBD995C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88" y="31380"/>
            <a:ext cx="1923712" cy="1946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6A7472-AEF5-4E4F-849D-6956388DA7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CF88E-051A-4D1C-A958-FBA6B5DF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state « Draft » </a:t>
            </a:r>
            <a:r>
              <a:rPr lang="fr-BE" dirty="0" err="1"/>
              <a:t>further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3DBE8-88BE-4D37-B4FD-D4745153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4E885-520E-4B57-82D8-F77A5950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0"/>
            <a:ext cx="2019300" cy="2343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F4E6F-47B7-4894-AC59-BDFBA2F0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21645"/>
            <a:ext cx="8768619" cy="290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1E17C-8745-4E53-BB46-3E094772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643B2-4996-446A-B048-243B14E2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" y="959044"/>
            <a:ext cx="7763922" cy="515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69C3A-CDC2-4D69-8B5A-38315DB1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960D8-3E59-4B9E-A222-7AD3A152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53395"/>
            <a:ext cx="6462960" cy="5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227283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Assigned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05824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336838"/>
              </p:ext>
            </p:extLst>
          </p:nvPr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256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EB953-C4D2-46E1-A009-0247BF80372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1DD0-5C5D-4BB8-82AE-15D289094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5" y="-11087"/>
            <a:ext cx="2047875" cy="3495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C8917-A329-46DB-AEC4-26BF6F49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153727" cy="1477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7B46F-0341-4E60-A60D-09B6CD337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45606"/>
            <a:ext cx="6113191" cy="45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ED085-C66A-4407-A83B-CFB6DDC6594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E91A0-0019-4818-90AA-5F9A79B5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8677275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FFEE9-C825-4520-A919-81C90931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2875188"/>
            <a:ext cx="4285673" cy="3898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01104-638B-4C6F-94BF-02B67C12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9" y="2875189"/>
            <a:ext cx="5819142" cy="3875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0D3631-3C8A-44A7-9B69-3DE4AF26A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5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Storage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5B7E-7CAA-4919-B5EC-97422B5A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8458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Output Zone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4EDD8-8FA4-472B-BE07-00330C8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67938"/>
            <a:ext cx="8334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2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DBF66B-9379-4381-ABA8-21A6680A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556" y="6257"/>
            <a:ext cx="1498444" cy="27277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3F10B8-52ED-4DFC-9223-DF99F43CC5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80A1-6AA2-409F-9E08-BEC2F6AD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9947"/>
            <a:ext cx="881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5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F18171-783A-4924-9E74-5FB5355E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25" y="3242948"/>
            <a:ext cx="5328976" cy="362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7213E9-2C44-4A66-A136-0A87A02B2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276" y="1"/>
            <a:ext cx="1497724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22EA77-BD4D-4C96-B488-558FD53F3B7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E9C02-195C-44DF-ACFB-86E4997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30" y="833895"/>
            <a:ext cx="6511332" cy="1573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79506-B5B5-4994-A37A-96D637D6E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30" y="2445812"/>
            <a:ext cx="5939194" cy="38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C8F5F-A76D-45EC-ABFE-39DE40A46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905875" cy="58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C6929-9E95-4C6C-A399-905467B3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049A6-9B31-4298-A258-F43DB88A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8888"/>
            <a:ext cx="6578240" cy="59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A5ADB-B149-4813-AF55-8B81DD6C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9E7C025-68F1-400B-B5CB-40E253A8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91949"/>
              </p:ext>
            </p:extLst>
          </p:nvPr>
        </p:nvGraphicFramePr>
        <p:xfrm>
          <a:off x="843422" y="1038629"/>
          <a:ext cx="10901680" cy="438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360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487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74932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9515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1" dirty="0"/>
                        <a:t>Customer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496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Parties associated to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Linked</a:t>
                      </a:r>
                      <a:r>
                        <a:rPr lang="fr-BE" sz="1200" dirty="0"/>
                        <a:t> to Sale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439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Sale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594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Sales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Processing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5969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Shipment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05448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Customer Shipments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Picked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200" dirty="0" err="1"/>
                        <a:t>Updated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532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Stock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205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/>
                        <a:t>Updated [Storage Zone += Move ; Output Zone -= Move]</a:t>
                      </a:r>
                      <a:endParaRPr lang="en-BE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7598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Stock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Done</a:t>
                      </a:r>
                      <a:r>
                        <a:rPr lang="en-US" sz="1200" dirty="0"/>
                        <a:t> [Storage to Output] ; </a:t>
                      </a:r>
                      <a:r>
                        <a:rPr lang="fr-BE" sz="1200" dirty="0"/>
                        <a:t>Draft</a:t>
                      </a:r>
                      <a:r>
                        <a:rPr lang="en-US" sz="1200" dirty="0"/>
                        <a:t> [Output to Customer]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Updated [Storage to Output] ; Created [Output to Customer]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020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Invoice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95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Invoices (Customer)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Draft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Created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429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fr-BE" sz="1200" b="0" dirty="0" err="1"/>
                        <a:t>Invoice</a:t>
                      </a:r>
                      <a:r>
                        <a:rPr lang="fr-BE" sz="1200" b="0" dirty="0"/>
                        <a:t> Lines</a:t>
                      </a:r>
                      <a:endParaRPr lang="en-B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7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Payment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70514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Lines to Pay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8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021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Payments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9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0514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11DCAB-6195-4663-AC52-EFDDCE00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53714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3709F-AED1-49B6-9FA2-1D0E1D9FD3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B1C1F5-B352-47AC-B7EA-7E9C6EFF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</p:spPr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E8623D9-2F73-41DC-863E-EC2D2F2B3A4B}"/>
              </a:ext>
            </a:extLst>
          </p:cNvPr>
          <p:cNvGraphicFramePr>
            <a:graphicFrameLocks noGrp="1"/>
          </p:cNvGraphicFramePr>
          <p:nvPr/>
        </p:nvGraphicFramePr>
        <p:xfrm>
          <a:off x="850349" y="1038629"/>
          <a:ext cx="10901680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40353">
                  <a:extLst>
                    <a:ext uri="{9D8B030D-6E8A-4147-A177-3AD203B41FA5}">
                      <a16:colId xmlns:a16="http://schemas.microsoft.com/office/drawing/2014/main" val="1917891292"/>
                    </a:ext>
                  </a:extLst>
                </a:gridCol>
                <a:gridCol w="429953">
                  <a:extLst>
                    <a:ext uri="{9D8B030D-6E8A-4147-A177-3AD203B41FA5}">
                      <a16:colId xmlns:a16="http://schemas.microsoft.com/office/drawing/2014/main" val="633475278"/>
                    </a:ext>
                  </a:extLst>
                </a:gridCol>
                <a:gridCol w="3784980">
                  <a:extLst>
                    <a:ext uri="{9D8B030D-6E8A-4147-A177-3AD203B41FA5}">
                      <a16:colId xmlns:a16="http://schemas.microsoft.com/office/drawing/2014/main" val="2874765983"/>
                    </a:ext>
                  </a:extLst>
                </a:gridCol>
                <a:gridCol w="4346394">
                  <a:extLst>
                    <a:ext uri="{9D8B030D-6E8A-4147-A177-3AD203B41FA5}">
                      <a16:colId xmlns:a16="http://schemas.microsoft.com/office/drawing/2014/main" val="299141559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200" dirty="0"/>
                        <a:t>State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/>
                        <a:t>Created - Updated - Deleted -Linked</a:t>
                      </a: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3168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b="1" dirty="0"/>
                        <a:t>Accounting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Journals - Periods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10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242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Account Moves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11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5863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Open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12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674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Ledger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13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191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Balance Sheet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14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7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Income Statement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15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804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General Journal</a:t>
                      </a:r>
                      <a:endParaRPr lang="en-B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sz="1200" dirty="0"/>
                        <a:t>16</a:t>
                      </a:r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B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5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0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33265</TotalTime>
  <Words>3671</Words>
  <Application>Microsoft Office PowerPoint</Application>
  <PresentationFormat>Widescreen</PresentationFormat>
  <Paragraphs>1026</Paragraphs>
  <Slides>210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210</vt:i4>
      </vt:variant>
    </vt:vector>
  </HeadingPairs>
  <TitlesOfParts>
    <vt:vector size="214" baseType="lpstr">
      <vt:lpstr>Arial</vt:lpstr>
      <vt:lpstr>Calibri</vt:lpstr>
      <vt:lpstr>Calibri Light</vt:lpstr>
      <vt:lpstr>Office Theme</vt:lpstr>
      <vt:lpstr>- Tryton installation &amp; usage for first time administrators &amp; users - Usage : Sale</vt:lpstr>
      <vt:lpstr>Table of Contents</vt:lpstr>
      <vt:lpstr>TOC 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The basic State Diagram for « Sales » 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Sale - From « Nill » To « Draft »</vt:lpstr>
      <vt:lpstr>Sale - From « Nill » To « Draft »</vt:lpstr>
      <vt:lpstr>PowerPoint Presentation</vt:lpstr>
      <vt:lpstr>1 - Parties associated to Sales</vt:lpstr>
      <vt:lpstr>2 - Sales | Sales (SUP01)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Sale - From « Draft » To «  Quotation »</vt:lpstr>
      <vt:lpstr>Sale - From « Draft » To «  Quotation »</vt:lpstr>
      <vt:lpstr>1 - Parties associated to Sales</vt:lpstr>
      <vt:lpstr>2 - Sales | Sales (SUP01)</vt:lpstr>
      <vt:lpstr>Sale From State « Quotation » to State « Confirmed » or From State « Quotation » to State « Processing  »</vt:lpstr>
      <vt:lpstr>State transitions</vt:lpstr>
      <vt:lpstr>Sale From State « Quotation » to State «Processing »</vt:lpstr>
      <vt:lpstr>Sale From State « Quotation » to State «Processing » Action</vt:lpstr>
      <vt:lpstr>Sale</vt:lpstr>
      <vt:lpstr>Sale</vt:lpstr>
      <vt:lpstr>Sale From State « Quotation » to State «Processing » Impact</vt:lpstr>
      <vt:lpstr>Sale - From « Quotation » To «  Processing »</vt:lpstr>
      <vt:lpstr>Sale - From « Quotation » To «  Processing »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5 - Stock Moves</vt:lpstr>
      <vt:lpstr>5 - Stock Moves</vt:lpstr>
      <vt:lpstr>5 - Stock Moves</vt:lpstr>
      <vt:lpstr>6 - Invoices | Invoices (SUP01)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Customer Shipment - From « Waiting » To « Assigned »</vt:lpstr>
      <vt:lpstr>Customer Shipment - From « Waiting » To « Assigned »</vt:lpstr>
      <vt:lpstr>2 - Sales | Sales (SUP01)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Customer Shipment - From « Assigned » To « Picked »</vt:lpstr>
      <vt:lpstr>Customer Shipment - From « Assigned » To « Picked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Customer Shipment - From « Picked » To « Packed »</vt:lpstr>
      <vt:lpstr>Customer Shipment - From « Picked » To « Packed »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Customer Shipment - From « Packed » To « Done »</vt:lpstr>
      <vt:lpstr>Customer Shipment - From « Packed » To « Done »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- Storage Zone</vt:lpstr>
      <vt:lpstr>4 - Stock Locations - Output Zone</vt:lpstr>
      <vt:lpstr>4 - Stock Locations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Customer Invoice - From « Draft » To « Validated »</vt:lpstr>
      <vt:lpstr>Customer Shipment - From « Packed » To « Done »</vt:lpstr>
      <vt:lpstr>1 - Parties associated to Sales</vt:lpstr>
      <vt:lpstr>2 - Sales | Sales (CUS01)</vt:lpstr>
      <vt:lpstr>6 - Invoices | Invoices (CUS01) (1/2)</vt:lpstr>
      <vt:lpstr>6 - Invoices | Invoices (CUS01) (2/2)</vt:lpstr>
      <vt:lpstr>7 - Invoice Lines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Customer Invoice - From « Validated » to « Posted »</vt:lpstr>
      <vt:lpstr>Customer Invoice - From « Validated » to « Posted »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Payment</vt:lpstr>
      <vt:lpstr>Payment</vt:lpstr>
      <vt:lpstr>1 - Parties associated to Sales</vt:lpstr>
      <vt:lpstr>1 - Parties associated to Sales</vt:lpstr>
      <vt:lpstr>2 - Sales | Sales (CUS01)</vt:lpstr>
      <vt:lpstr>Customer Invoices (1/2)</vt:lpstr>
      <vt:lpstr>Customer Invoices (2/2)</vt:lpstr>
      <vt:lpstr>7 - Invoice Lines</vt:lpstr>
      <vt:lpstr>8 - Lines to Pay</vt:lpstr>
      <vt:lpstr>9 - Payments</vt:lpstr>
      <vt:lpstr>10 - Journals - Periods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1433</cp:revision>
  <cp:lastPrinted>2021-03-19T09:02:33Z</cp:lastPrinted>
  <dcterms:created xsi:type="dcterms:W3CDTF">2021-02-17T17:09:00Z</dcterms:created>
  <dcterms:modified xsi:type="dcterms:W3CDTF">2021-05-04T06:40:26Z</dcterms:modified>
</cp:coreProperties>
</file>